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12192000"/>
  <p:embeddedFontLst>
    <p:embeddedFont>
      <p:font typeface="MiSans" panose="020B0604020202020204" charset="-12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0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430" cy="7070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2575" y="1550035"/>
            <a:ext cx="6264275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Threat Hunting Matrix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e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15" y="4500245"/>
            <a:ext cx="2195830" cy="544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0545" y="4554855"/>
            <a:ext cx="205803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8-27-20:07:28-d2nfa018bjvh7rlj0e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805" y="4500245"/>
            <a:ext cx="2195830" cy="5441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52359" y="4554855"/>
            <a:ext cx="172625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30495"/>
            <a:ext cx="2066290" cy="162750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28-d2nfa018bjvh7rlj0f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45730" y="584200"/>
            <a:ext cx="3561080" cy="6280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&amp; Endpoint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0-d2nfa0h8bjvh7rlj0fo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90" y="2045335"/>
            <a:ext cx="5085080" cy="34220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0-d2nfa0h8bjvh7rlj0fo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2045335"/>
            <a:ext cx="5085080" cy="34220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42290" y="751205"/>
            <a:ext cx="939482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Baseline AI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8-27-20:07:29-d2nfa098bjvh7rlj0fj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0000">
            <a:off x="615950" y="1370330"/>
            <a:ext cx="856615" cy="12827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7:29-d2nfa098bjvh7rlj0f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5" y="5680710"/>
            <a:ext cx="10744200" cy="80708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628140" y="2686685"/>
            <a:ext cx="359346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Baseline Learning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541289" y="3015907"/>
            <a:ext cx="38751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Darktrace and Vectra learn normal user and machine behavior, flagging deviations that may indicate threats. This helps hunters focus on genuine anomalies.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970395" y="2686685"/>
            <a:ext cx="37865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Anomaly Detection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883310" y="3015907"/>
            <a:ext cx="38751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presents concise suspicion scores, helping hunters prioritize investigations. This reduces the time spent on false positives and ensures efficient threat hunting.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1-d2nfa0p8bjvh7rlj0g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51835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22345" y="737870"/>
            <a:ext cx="695134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Endpoint Hunt Acceleration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31-d2nfa0p8bjvh7rlj0g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00685" y="2622550"/>
            <a:ext cx="244983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7:31-d2nfa0p8bjvh7rlj0g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00685" y="4276090"/>
            <a:ext cx="2449830" cy="762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31-d2nfa0p8bjvh7rlj0g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650" y="2305050"/>
            <a:ext cx="569595" cy="3175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20:07:31-d2nfa0p8bjvh7rlj0g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330" y="3719830"/>
            <a:ext cx="569595" cy="3175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20:07:31-d2nfa0p8bjvh7rlj0g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330" y="5441950"/>
            <a:ext cx="569595" cy="31750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8-27-20:07:31-d2nfa0p8bjvh7rlj0g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00685" y="5929630"/>
            <a:ext cx="2449830" cy="762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8-27-20:07:28-d2nfa018bjvh7rlj0f3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645" y="0"/>
            <a:ext cx="2203450" cy="237934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8-27-20:07:31-d2nfa0p8bjvh7rlj0g8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625" y="388620"/>
            <a:ext cx="1188085" cy="137160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611505" y="2059940"/>
            <a:ext cx="202882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Endpoint Threat Detection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3434080" y="1751330"/>
            <a:ext cx="7441565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CrowdStrike Falcon Insight and SentinelOne detect subtle threats on endpoints, such as memory injections and script-based persistence. This accelerates threat hunting and response.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611505" y="3643630"/>
            <a:ext cx="202882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Breadcrumbs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3434080" y="3335020"/>
            <a:ext cx="7441565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behavioral breadcrumbs that hunters follow to confirm compromise scope and blast radius. This ensures thorough investigation and containment of threats.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611505" y="5281295"/>
            <a:ext cx="2028825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Endpoint Protection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3434080" y="4972685"/>
            <a:ext cx="7441565" cy="1087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endpoint protection solutions like Microsoft Defender for Endpoint detect and prevent sophisticated attacks, enhancing overall security posture.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9-d2nfa098bjvh7rlj0ff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4320"/>
            <a:ext cx="12214225" cy="49218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1-d2nfa0p8bjvh7rlj0g60.png"/>
          <p:cNvPicPr>
            <a:picLocks noChangeAspect="1"/>
          </p:cNvPicPr>
          <p:nvPr/>
        </p:nvPicPr>
        <p:blipFill>
          <a:blip r:embed="rId4"/>
          <a:srcRect l="22" r="22"/>
          <a:stretch/>
        </p:blipFill>
        <p:spPr>
          <a:xfrm>
            <a:off x="830284" y="1597989"/>
            <a:ext cx="10819501" cy="46915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924640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924640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1052814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052814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1183828" y="8167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183828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314843" y="8167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314843" y="8167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15" y="59802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Playbook Bots for Repetitive Hunts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91515" y="6054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779780" y="6054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1"/>
          <p:cNvSpPr/>
          <p:nvPr/>
        </p:nvSpPr>
        <p:spPr>
          <a:xfrm>
            <a:off x="867410" y="6007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955675" y="6054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3"/>
          <p:cNvSpPr/>
          <p:nvPr/>
        </p:nvSpPr>
        <p:spPr>
          <a:xfrm>
            <a:off x="1043940" y="6054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8" name="Image 2" descr="https://kimi-img.moonshot.cn/pub/slides/slides_tmpl/image/25-08-27-20:07:30-d2nfa0h8bjvh7rlj0g30.png"/>
          <p:cNvPicPr>
            <a:picLocks noChangeAspect="1"/>
          </p:cNvPicPr>
          <p:nvPr/>
        </p:nvPicPr>
        <p:blipFill>
          <a:blip r:embed="rId5"/>
          <a:srcRect l="11" r="11"/>
          <a:stretch/>
        </p:blipFill>
        <p:spPr>
          <a:xfrm flipH="1">
            <a:off x="4823460" y="3025775"/>
            <a:ext cx="2127250" cy="195834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76531" y="1697315"/>
            <a:ext cx="3429709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Playbook Execution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63021" y="2061564"/>
            <a:ext cx="4329926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Cortex XSOAR and Siemplify automate repetitive hunting tasks, executing playbooks for IOC sweeps and quarantine actions. This reduces manual effort and ensures consistency.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776531" y="4178260"/>
            <a:ext cx="3429709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High-Confidence Findings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663021" y="4531079"/>
            <a:ext cx="4329926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queues high-confidence findings for human review, ensuring that critical threats are promptly addressed. This maintains the balance between automation and human oversight.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7268291" y="1697188"/>
            <a:ext cx="3429709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Traceability and Improvement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7164786" y="2062072"/>
            <a:ext cx="4329926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automated step is logged for traceability and continuous improvement. This ensures that AI-driven processes are transparent and can be refined based on feedback.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7268291" y="4175466"/>
            <a:ext cx="3429709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Threat Hunting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7164786" y="4531460"/>
            <a:ext cx="4329926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repetitive tasks, AI allows hunters to focus on complex investigations and strategic decision-making, enhancing overall threat hunting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f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00000">
            <a:off x="6075680" y="543560"/>
            <a:ext cx="4027170" cy="60445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50" y="802640"/>
            <a:ext cx="9450070" cy="1286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 Generation on Demand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360" y="547370"/>
            <a:ext cx="1029335" cy="88646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7:28-d2nfa018bjvh7rlj0f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36260"/>
            <a:ext cx="1536700" cy="121031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29-d2nfa098bjvh7rlj0f9g.png"/>
          <p:cNvPicPr>
            <a:picLocks noChangeAspect="1"/>
          </p:cNvPicPr>
          <p:nvPr/>
        </p:nvPicPr>
        <p:blipFill>
          <a:blip r:embed="rId6"/>
          <a:srcRect l="663" r="663"/>
          <a:stretch/>
        </p:blipFill>
        <p:spPr>
          <a:xfrm>
            <a:off x="1938020" y="2089150"/>
            <a:ext cx="2474595" cy="406336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043930" y="2465705"/>
            <a:ext cx="37909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Query Generation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5979160" y="2843530"/>
            <a:ext cx="4492625" cy="1847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OpenAI Codex translate natural-language hypotheses into ready-to-run queries, enabling junior hunters to experiment without syntax delays while seniors refine or discard suggestions.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&amp; Sharing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0-d2nfa0h8bjvh7rlj0fp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3624580"/>
            <a:ext cx="12216130" cy="3302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12690" y="710565"/>
            <a:ext cx="6737985" cy="655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AI-Guided Hypothesis Testing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9" name="Image 1" descr="https://kimi-img.moonshot.cn/pub/slides/slides_tmpl/image/25-08-27-20:07:30-d2nfa0h8bjvh7rlj0fo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60" y="3154045"/>
            <a:ext cx="1315085" cy="39751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20:07:30-d2nfa0h8bjvh7rlj0f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015" y="3985895"/>
            <a:ext cx="2727960" cy="245618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8-27-20:07:30-d2nfa0h8bjvh7rlj0g1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80" y="657860"/>
            <a:ext cx="3724910" cy="233108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74310" y="1612265"/>
            <a:ext cx="61715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Threat Research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111875" y="1984375"/>
            <a:ext cx="537464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new hunt paths by correlating emerging APT reports with local telemetry gaps. This turns creative threat research into a repeatable, data-driven process.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043940" y="4231640"/>
            <a:ext cx="58305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Experimentation and Learning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955675" y="4668520"/>
            <a:ext cx="537464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safe test datasets and records experiment outcomes, enabling hunters to experiment with new hypotheses and improve detection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0-d2nfa0h8bjvh7rlj0fug.png"/>
          <p:cNvPicPr>
            <a:picLocks noChangeAspect="1"/>
          </p:cNvPicPr>
          <p:nvPr/>
        </p:nvPicPr>
        <p:blipFill>
          <a:blip r:embed="rId3"/>
          <a:srcRect t="6" b="6"/>
          <a:stretch/>
        </p:blipFill>
        <p:spPr>
          <a:xfrm>
            <a:off x="312420" y="1460500"/>
            <a:ext cx="11003280" cy="1663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710565"/>
            <a:ext cx="923734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Collaborative Intel Sharing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30-d2nfa0h8bjvh7rlj0ft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12182" y="2675890"/>
            <a:ext cx="737235" cy="73723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7:30-d2nfa0h8bjvh7rlj0ft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7542" y="1790065"/>
            <a:ext cx="737235" cy="73723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30-d2nfa0h8bjvh7rlj0ft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16892" y="1052830"/>
            <a:ext cx="737235" cy="7372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20:07:29-d2nfa098bjvh7rlj0fj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260000">
            <a:off x="7522845" y="313690"/>
            <a:ext cx="856615" cy="12827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20:07:29-d2nfa098bjvh7rlj0fi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555" y="5147945"/>
            <a:ext cx="1177290" cy="117983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2267427" y="279971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2267427" y="279971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980435" y="3572725"/>
            <a:ext cx="3145914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IOC Packaging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900224" y="3869292"/>
            <a:ext cx="336088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MISP and Recorded Future automatically package validated IOCs, deduplicate shared reports, and push STIX bundles to peer SOCs, accelerating collective defense.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5782787" y="191389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5782787" y="191389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4577208" y="2983412"/>
            <a:ext cx="314591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Sharing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4482425" y="3267159"/>
            <a:ext cx="336088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Analysts add context before public release to maintain accuracy and relevance. This ensures that shared threat intelligence is actionable and valuable for collaborative efforts.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9472137" y="117665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0"/>
          <p:cNvSpPr/>
          <p:nvPr/>
        </p:nvSpPr>
        <p:spPr>
          <a:xfrm>
            <a:off x="9472137" y="117665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8202723" y="2538678"/>
            <a:ext cx="317721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Collaboration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8105303" y="2819048"/>
            <a:ext cx="336088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sharing platforms facilitate real-time collaboration, enabling teams to quickly respond to emerging threats and improve overall security posture.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557125" cy="70631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f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490" y="3874135"/>
            <a:ext cx="4998720" cy="26320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462780"/>
            <a:ext cx="4843145" cy="8280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15" y="3195955"/>
            <a:ext cx="5247640" cy="82804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3199765"/>
            <a:ext cx="4843145" cy="82804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15" y="1991360"/>
            <a:ext cx="5247640" cy="82804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5" y="1992630"/>
            <a:ext cx="4843145" cy="82804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11" name="Image 9" descr="https://kimi-img.moonshot.cn/pub/slides/slides_tmpl/image/25-08-27-20:07:28-d2nfa018bjvh7rlj0f1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085" y="501650"/>
            <a:ext cx="4267200" cy="95504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184910" y="668020"/>
            <a:ext cx="3096260" cy="4692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3" name="Shape 1"/>
          <p:cNvSpPr/>
          <p:nvPr/>
        </p:nvSpPr>
        <p:spPr>
          <a:xfrm>
            <a:off x="1309190" y="212110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2"/>
          <p:cNvSpPr/>
          <p:nvPr/>
        </p:nvSpPr>
        <p:spPr>
          <a:xfrm>
            <a:off x="1309190" y="212110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3"/>
          <p:cNvSpPr/>
          <p:nvPr/>
        </p:nvSpPr>
        <p:spPr>
          <a:xfrm>
            <a:off x="1961515" y="2243455"/>
            <a:ext cx="3703955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 Overview</a:t>
            </a:r>
            <a:endParaRPr lang="en-US" sz="1600" dirty="0"/>
          </a:p>
        </p:txBody>
      </p:sp>
      <p:sp>
        <p:nvSpPr>
          <p:cNvPr id="16" name="Shape 4"/>
          <p:cNvSpPr/>
          <p:nvPr/>
        </p:nvSpPr>
        <p:spPr>
          <a:xfrm>
            <a:off x="6509205" y="214399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5"/>
          <p:cNvSpPr/>
          <p:nvPr/>
        </p:nvSpPr>
        <p:spPr>
          <a:xfrm>
            <a:off x="6509205" y="214399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6"/>
          <p:cNvSpPr/>
          <p:nvPr/>
        </p:nvSpPr>
        <p:spPr>
          <a:xfrm>
            <a:off x="7161530" y="2266315"/>
            <a:ext cx="4104640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&amp; Intel</a:t>
            </a:r>
            <a:endParaRPr lang="en-US" sz="1600" dirty="0"/>
          </a:p>
        </p:txBody>
      </p:sp>
      <p:sp>
        <p:nvSpPr>
          <p:cNvPr id="19" name="Shape 7"/>
          <p:cNvSpPr/>
          <p:nvPr/>
        </p:nvSpPr>
        <p:spPr>
          <a:xfrm>
            <a:off x="1309190" y="33333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8"/>
          <p:cNvSpPr/>
          <p:nvPr/>
        </p:nvSpPr>
        <p:spPr>
          <a:xfrm>
            <a:off x="1309190" y="33333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9"/>
          <p:cNvSpPr/>
          <p:nvPr/>
        </p:nvSpPr>
        <p:spPr>
          <a:xfrm>
            <a:off x="1961515" y="3455670"/>
            <a:ext cx="3704590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&amp; Endpoint</a:t>
            </a:r>
            <a:endParaRPr lang="en-US" sz="1600" dirty="0"/>
          </a:p>
        </p:txBody>
      </p:sp>
      <p:sp>
        <p:nvSpPr>
          <p:cNvPr id="22" name="Shape 10"/>
          <p:cNvSpPr/>
          <p:nvPr/>
        </p:nvSpPr>
        <p:spPr>
          <a:xfrm>
            <a:off x="6520635" y="335620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1"/>
          <p:cNvSpPr/>
          <p:nvPr/>
        </p:nvSpPr>
        <p:spPr>
          <a:xfrm>
            <a:off x="6520635" y="335620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12"/>
          <p:cNvSpPr/>
          <p:nvPr/>
        </p:nvSpPr>
        <p:spPr>
          <a:xfrm>
            <a:off x="7172960" y="3478530"/>
            <a:ext cx="4092575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25" name="Shape 13"/>
          <p:cNvSpPr/>
          <p:nvPr/>
        </p:nvSpPr>
        <p:spPr>
          <a:xfrm>
            <a:off x="1309190" y="459125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4"/>
          <p:cNvSpPr/>
          <p:nvPr/>
        </p:nvSpPr>
        <p:spPr>
          <a:xfrm>
            <a:off x="1309190" y="459125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15"/>
          <p:cNvSpPr/>
          <p:nvPr/>
        </p:nvSpPr>
        <p:spPr>
          <a:xfrm>
            <a:off x="1961515" y="4713605"/>
            <a:ext cx="3704590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&amp; Sharing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9-d2nfa098bjvh7rlj0ff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0"/>
            <a:ext cx="6610985" cy="7040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340" y="824230"/>
            <a:ext cx="5937250" cy="1412875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Human-in-the-Loop Mandate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9-d2nfa098bjvh7rlj0feg.jpg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rot="5400000">
            <a:off x="2298700" y="4519930"/>
            <a:ext cx="19050" cy="33909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7:29-d2nfa098bjvh7rlj0f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15" y="1821815"/>
            <a:ext cx="2827655" cy="137350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29-d2nfa098bjvh7rlj0f9g.png"/>
          <p:cNvPicPr>
            <a:picLocks noChangeAspect="1"/>
          </p:cNvPicPr>
          <p:nvPr/>
        </p:nvPicPr>
        <p:blipFill>
          <a:blip r:embed="rId6"/>
          <a:srcRect l="663" r="663"/>
          <a:stretch/>
        </p:blipFill>
        <p:spPr>
          <a:xfrm>
            <a:off x="7849870" y="1087755"/>
            <a:ext cx="3096260" cy="508381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20:07:29-d2nfa098bjvh7rlj0fg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435" y="2804160"/>
            <a:ext cx="2404745" cy="128016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01055"/>
            <a:ext cx="1214120" cy="95694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68045" y="4067810"/>
            <a:ext cx="522795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Analyst Validation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868045" y="4518025"/>
            <a:ext cx="513334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AI finding must be validated by analysts before containment or escalation. This ensures that human judgment remains central to critical decisions.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0-d2nfa0h8bjvh7rlj0g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345" y="1921510"/>
            <a:ext cx="2614930" cy="44380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0-d2nfa0h8bjvh7rlj0g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660" y="1921510"/>
            <a:ext cx="2614930" cy="443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30-d2nfa0h8bjvh7rlj0g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5" y="1921510"/>
            <a:ext cx="2614930" cy="44380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7:30-d2nfa0h8bjvh7rlj0g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1921510"/>
            <a:ext cx="2614930" cy="443801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42215" y="75995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Guardrails for AI Hunts</a:t>
            </a:r>
            <a:endParaRPr lang="en-US" sz="1600" dirty="0"/>
          </a:p>
        </p:txBody>
      </p:sp>
      <p:pic>
        <p:nvPicPr>
          <p:cNvPr id="15" name="Image 4" descr="https://kimi-img.moonshot.cn/pub/slides/slides_tmpl/image/25-08-27-20:07:30-d2nfa0h8bjvh7rlj0g3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05" y="1613535"/>
            <a:ext cx="694055" cy="69405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8-27-20:07:30-d2nfa0h8bjvh7rlj0g3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715" y="1593215"/>
            <a:ext cx="694055" cy="694055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8-27-20:07:30-d2nfa0h8bjvh7rlj0g3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060" y="1578610"/>
            <a:ext cx="694055" cy="694055"/>
          </a:xfrm>
          <a:prstGeom prst="rect">
            <a:avLst/>
          </a:prstGeom>
        </p:spPr>
      </p:pic>
      <p:pic>
        <p:nvPicPr>
          <p:cNvPr id="18" name="Image 7" descr="https://kimi-img.moonshot.cn/pub/slides/slides_tmpl/image/25-08-27-20:07:30-d2nfa0h8bjvh7rlj0g3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845" y="1564005"/>
            <a:ext cx="694055" cy="694055"/>
          </a:xfrm>
          <a:prstGeom prst="rect">
            <a:avLst/>
          </a:prstGeom>
        </p:spPr>
      </p:pic>
      <p:pic>
        <p:nvPicPr>
          <p:cNvPr id="19" name="Image 8" descr="https://kimi-img.moonshot.cn/pub/slides/slides_tmpl/image/25-08-27-20:07:30-d2nfa0h8bjvh7rlj0g4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415" y="180340"/>
            <a:ext cx="1290955" cy="1568450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1541145" y="1742440"/>
            <a:ext cx="511175" cy="4235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0"/>
          <p:cNvSpPr/>
          <p:nvPr/>
        </p:nvSpPr>
        <p:spPr>
          <a:xfrm>
            <a:off x="1541145" y="1742440"/>
            <a:ext cx="511175" cy="423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1"/>
          <p:cNvSpPr/>
          <p:nvPr/>
        </p:nvSpPr>
        <p:spPr>
          <a:xfrm>
            <a:off x="820834" y="2351002"/>
            <a:ext cx="208724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Privacy-Aware Data Handling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680127" y="2923346"/>
            <a:ext cx="2329778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must handle data with privacy in mind, ensuring that sensitive information is protected. This maintains trust and compliance.</a:t>
            </a:r>
            <a:endParaRPr lang="en-US" sz="1600" dirty="0"/>
          </a:p>
        </p:txBody>
      </p:sp>
      <p:sp>
        <p:nvSpPr>
          <p:cNvPr id="24" name="Shape 13"/>
          <p:cNvSpPr/>
          <p:nvPr/>
        </p:nvSpPr>
        <p:spPr>
          <a:xfrm>
            <a:off x="4415155" y="1722120"/>
            <a:ext cx="511175" cy="4235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4"/>
          <p:cNvSpPr/>
          <p:nvPr/>
        </p:nvSpPr>
        <p:spPr>
          <a:xfrm>
            <a:off x="4415155" y="1722120"/>
            <a:ext cx="511175" cy="423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3657774" y="2351002"/>
            <a:ext cx="2087245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Prohibiting Autonomous Blocking</a:t>
            </a:r>
            <a:endParaRPr lang="en-US" sz="1600" dirty="0"/>
          </a:p>
        </p:txBody>
      </p:sp>
      <p:sp>
        <p:nvSpPr>
          <p:cNvPr id="27" name="Text 16"/>
          <p:cNvSpPr/>
          <p:nvPr/>
        </p:nvSpPr>
        <p:spPr>
          <a:xfrm>
            <a:off x="3517067" y="2923346"/>
            <a:ext cx="2329778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prohibited from unsupervised blocking actions. Analysts retain control over containment decisions to prevent unintended consequences.</a:t>
            </a:r>
            <a:endParaRPr lang="en-US" sz="1600" dirty="0"/>
          </a:p>
        </p:txBody>
      </p:sp>
      <p:sp>
        <p:nvSpPr>
          <p:cNvPr id="28" name="Shape 17"/>
          <p:cNvSpPr/>
          <p:nvPr/>
        </p:nvSpPr>
        <p:spPr>
          <a:xfrm>
            <a:off x="7175500" y="1707515"/>
            <a:ext cx="511175" cy="4235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8"/>
          <p:cNvSpPr/>
          <p:nvPr/>
        </p:nvSpPr>
        <p:spPr>
          <a:xfrm>
            <a:off x="7175500" y="1707515"/>
            <a:ext cx="511175" cy="423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0" name="Text 19"/>
          <p:cNvSpPr/>
          <p:nvPr/>
        </p:nvSpPr>
        <p:spPr>
          <a:xfrm>
            <a:off x="6451614" y="2351002"/>
            <a:ext cx="208724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Logging</a:t>
            </a:r>
            <a:endParaRPr lang="en-US" sz="1600" dirty="0"/>
          </a:p>
        </p:txBody>
      </p:sp>
      <p:sp>
        <p:nvSpPr>
          <p:cNvPr id="31" name="Text 20"/>
          <p:cNvSpPr/>
          <p:nvPr/>
        </p:nvSpPr>
        <p:spPr>
          <a:xfrm>
            <a:off x="6310907" y="2923346"/>
            <a:ext cx="2329778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AI decisions are logged for audit purposes. This ensures transparency and allows for continuous improvement based on vetted datasets.</a:t>
            </a:r>
            <a:endParaRPr lang="en-US" sz="1600" dirty="0"/>
          </a:p>
        </p:txBody>
      </p:sp>
      <p:sp>
        <p:nvSpPr>
          <p:cNvPr id="32" name="Shape 21"/>
          <p:cNvSpPr/>
          <p:nvPr/>
        </p:nvSpPr>
        <p:spPr>
          <a:xfrm>
            <a:off x="10027285" y="1692910"/>
            <a:ext cx="511175" cy="4235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2"/>
          <p:cNvSpPr/>
          <p:nvPr/>
        </p:nvSpPr>
        <p:spPr>
          <a:xfrm>
            <a:off x="10027285" y="1692910"/>
            <a:ext cx="511175" cy="423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4" name="Text 23"/>
          <p:cNvSpPr/>
          <p:nvPr/>
        </p:nvSpPr>
        <p:spPr>
          <a:xfrm>
            <a:off x="9250287" y="2351002"/>
            <a:ext cx="2087245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Preventing Adversarial Poisoning</a:t>
            </a:r>
            <a:endParaRPr lang="en-US" sz="1600" dirty="0"/>
          </a:p>
        </p:txBody>
      </p:sp>
      <p:sp>
        <p:nvSpPr>
          <p:cNvPr id="35" name="Text 24"/>
          <p:cNvSpPr/>
          <p:nvPr/>
        </p:nvSpPr>
        <p:spPr>
          <a:xfrm>
            <a:off x="9109580" y="2923346"/>
            <a:ext cx="2329778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retraining on vetted datasets prevents adversarial poisoning, ensuring that AI models remain accurate and effective.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0-d2nfa0h8bjvh7rlj0f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065" y="1213485"/>
            <a:ext cx="4170045" cy="52101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73610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73610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86668" y="73610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186668" y="73610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55654" y="73610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055654" y="73610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24640" y="73610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924640" y="73610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2215" y="75233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Phased AI Hunt Rollout</a:t>
            </a:r>
            <a:endParaRPr lang="en-US" sz="1600" dirty="0"/>
          </a:p>
        </p:txBody>
      </p:sp>
      <p:pic>
        <p:nvPicPr>
          <p:cNvPr id="12" name="Image 1" descr="https://kimi-img.moonshot.cn/pub/slides/slides_tmpl/image/25-08-27-20:07:30-d2nfa0h8bjvh7rlj0fq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79520" y="4989830"/>
            <a:ext cx="845820" cy="84582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8-27-20:07:30-d2nfa0h8bjvh7rlj0f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02425" y="1242060"/>
            <a:ext cx="4170045" cy="5210175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8-27-20:07:30-d2nfa0h8bjvh7rlj0fq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26880" y="5018405"/>
            <a:ext cx="845820" cy="84582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3889058" y="511365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3889058" y="511365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463675" y="2619375"/>
            <a:ext cx="316166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Adoption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1386840" y="2951480"/>
            <a:ext cx="395287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high-volume log correlation and intel enrichment to build trust. Expand to anomaly detection and playbook automation once KPIs improve.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9436418" y="5142230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9436418" y="5142230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011035" y="2647950"/>
            <a:ext cx="316166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Implementation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6934200" y="2980055"/>
            <a:ext cx="395287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Layer in proactive hypothesis generation and cross-team sharing after governance and accuracy mature. This ensures a balanced and effective rollout.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1613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679450"/>
            <a:ext cx="918781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Measuring Hunt AI Success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" y="1978660"/>
            <a:ext cx="887095" cy="88709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7:28-d2nfa018bjvh7rlj0f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455" y="3429000"/>
            <a:ext cx="887095" cy="88709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28-d2nfa018bjvh7rlj0f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65" y="5125085"/>
            <a:ext cx="887095" cy="88709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20:07:29-d2nfa098bjvh7rlj0f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934845" y="2056765"/>
            <a:ext cx="3592830" cy="762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20:07:29-d2nfa098bjvh7rlj0f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207125" y="3601085"/>
            <a:ext cx="3592830" cy="7620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8-27-20:07:29-d2nfa098bjvh7rlj0f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934845" y="5234940"/>
            <a:ext cx="3592830" cy="7620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8-27-20:07:30-d2nfa0h8bjvh7rlj0fn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">
            <a:off x="8174990" y="557530"/>
            <a:ext cx="3525520" cy="149606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>
            <a:off x="983435" y="21522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983435" y="21522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956064" y="1766166"/>
            <a:ext cx="5268832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Metrics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1864780" y="2174005"/>
            <a:ext cx="7796220" cy="5457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mean-time-to-hypothesis, false-positive ratio reduction, and analyst hours saved per hunt. These metrics quantify AI value.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10107750" y="360256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6"/>
          <p:cNvSpPr/>
          <p:nvPr/>
        </p:nvSpPr>
        <p:spPr>
          <a:xfrm>
            <a:off x="10107750" y="360256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5154295" y="3291205"/>
            <a:ext cx="46456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Coverage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2025859" y="3657776"/>
            <a:ext cx="7796220" cy="5457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 detection coverage increase and shared IOC velocity to ensure AI enhances threat hunting capabilities and accelerates collective defense.</a:t>
            </a:r>
            <a:endParaRPr lang="en-US" sz="1600" dirty="0"/>
          </a:p>
        </p:txBody>
      </p:sp>
      <p:sp>
        <p:nvSpPr>
          <p:cNvPr id="19" name="Shape 9"/>
          <p:cNvSpPr/>
          <p:nvPr/>
        </p:nvSpPr>
        <p:spPr>
          <a:xfrm>
            <a:off x="992960" y="529864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0"/>
          <p:cNvSpPr/>
          <p:nvPr/>
        </p:nvSpPr>
        <p:spPr>
          <a:xfrm>
            <a:off x="992960" y="529864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2025650" y="4927600"/>
            <a:ext cx="63639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934630" y="5271281"/>
            <a:ext cx="779622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KPIs to guide future investment, ensuring that AI tools are continuously refined to meet the evolving needs of threat hunting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1-d2nfa0p8bjvh7rlj0g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0" y="4077335"/>
            <a:ext cx="2314575" cy="6635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1-d2nfa0p8bjvh7rlj0g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45" y="4077335"/>
            <a:ext cx="2314575" cy="6635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31-d2nfa0p8bjvh7rlj0g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9495"/>
            <a:ext cx="12215495" cy="73850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12215" y="1788160"/>
            <a:ext cx="9036685" cy="2125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9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4072255" y="4191635"/>
            <a:ext cx="185991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631537" y="4191635"/>
            <a:ext cx="1734796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7:31-d2nfa0p8bjvh7rlj0g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10" y="6120130"/>
            <a:ext cx="11322685" cy="19431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30-d2nfa0h8bjvh7rlj0fo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1260" y="5711190"/>
            <a:ext cx="1315085" cy="39751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31-d2nfa0p8bjvh7rlj0g9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0000">
            <a:off x="997585" y="172085"/>
            <a:ext cx="1189990" cy="178181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15171420" y="434340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12" name="Image 6" descr="https://kimi-img.moonshot.cn/pub/slides/slides_tmpl/image/25-08-27-20:07:31-d2nfa0p8bjvh7rlj0ga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210" y="957580"/>
            <a:ext cx="2191385" cy="2069465"/>
          </a:xfrm>
          <a:prstGeom prst="rect">
            <a:avLst/>
          </a:prstGeom>
        </p:spPr>
      </p:pic>
      <p:pic>
        <p:nvPicPr>
          <p:cNvPr id="13" name="Image 7" descr="https://kimi-img.moonshot.cn/pub/slides/slides_tmpl/image/25-08-27-20:07:31-d2nfa0p8bjvh7rlj0gb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755" y="3914140"/>
            <a:ext cx="3201035" cy="1797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" y="565785"/>
            <a:ext cx="2978150" cy="879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35735" y="681355"/>
            <a:ext cx="2225040" cy="541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8g.png"/>
          <p:cNvPicPr>
            <a:picLocks noChangeAspect="1"/>
          </p:cNvPicPr>
          <p:nvPr/>
        </p:nvPicPr>
        <p:blipFill>
          <a:blip r:embed="rId4"/>
          <a:srcRect t="92" b="92"/>
          <a:stretch/>
        </p:blipFill>
        <p:spPr>
          <a:xfrm>
            <a:off x="2322830" y="2733675"/>
            <a:ext cx="562610" cy="68961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7:28-d2nfa018bjvh7rlj0e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3349625"/>
            <a:ext cx="4742180" cy="762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28-d2nfa018bjvh7rlj0e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4494530"/>
            <a:ext cx="4742180" cy="762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20:07:28-d2nfa018bjvh7rlj0f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740000">
            <a:off x="867410" y="3620770"/>
            <a:ext cx="1624965" cy="24326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20:07:28-d2nfa018bjvh7rlj0f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130" y="1445260"/>
            <a:ext cx="3405505" cy="416687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8-27-20:07:28-d2nfa018bjvh7rlj0f8g.png"/>
          <p:cNvPicPr>
            <a:picLocks noChangeAspect="1"/>
          </p:cNvPicPr>
          <p:nvPr/>
        </p:nvPicPr>
        <p:blipFill>
          <a:blip r:embed="rId4"/>
          <a:srcRect t="92" b="92"/>
          <a:stretch/>
        </p:blipFill>
        <p:spPr>
          <a:xfrm>
            <a:off x="2322830" y="3861435"/>
            <a:ext cx="562610" cy="689610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3009085" y="27872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2"/>
          <p:cNvSpPr/>
          <p:nvPr/>
        </p:nvSpPr>
        <p:spPr>
          <a:xfrm>
            <a:off x="3009085" y="27872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3661410" y="2909570"/>
            <a:ext cx="3761105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13" name="Shape 4"/>
          <p:cNvSpPr/>
          <p:nvPr/>
        </p:nvSpPr>
        <p:spPr>
          <a:xfrm>
            <a:off x="3008450" y="39461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5"/>
          <p:cNvSpPr/>
          <p:nvPr/>
        </p:nvSpPr>
        <p:spPr>
          <a:xfrm>
            <a:off x="3008450" y="39461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3661410" y="4068445"/>
            <a:ext cx="4017645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 Overview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035" y="581025"/>
            <a:ext cx="1034224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Hunting Tasks Meet AI Scale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7:30-d2nfa0h8bjvh7rlj0fq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840" y="1849120"/>
            <a:ext cx="845820" cy="84582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8-27-20:07:30-d2nfa0h8bjvh7rlj0fq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9720" y="3360420"/>
            <a:ext cx="845820" cy="84582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7:30-d2nfa0h8bjvh7rlj0fq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730" y="4988560"/>
            <a:ext cx="845820" cy="84582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30-d2nfa0h8bjvh7rlj0f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5845810"/>
            <a:ext cx="11217910" cy="63119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20:07:29-d2nfa098bjvh7rlj0fj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940000">
            <a:off x="10288270" y="584200"/>
            <a:ext cx="856615" cy="1282700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988378" y="199580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2"/>
          <p:cNvSpPr/>
          <p:nvPr/>
        </p:nvSpPr>
        <p:spPr>
          <a:xfrm>
            <a:off x="988378" y="199580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1984353" y="1601722"/>
            <a:ext cx="5268832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Suitability Matrix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892935" y="1917700"/>
            <a:ext cx="8486775" cy="5457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matrix evaluates threat hunting tasks based on criteria like repetition, pattern recognition, error proneness, and time consumption. It helps identify where AI can significantly enhance efficiency.</a:t>
            </a: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1679258" y="350710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6"/>
          <p:cNvSpPr/>
          <p:nvPr/>
        </p:nvSpPr>
        <p:spPr>
          <a:xfrm>
            <a:off x="1679258" y="350710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2675233" y="3219067"/>
            <a:ext cx="5268832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Importance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2583949" y="3535354"/>
            <a:ext cx="7796220" cy="5457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such as repetition and pattern-heavy nature are crucial for identifying tasks suitable for AI. High scores in these areas indicate tasks that can benefit from AI automation.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997268" y="5135245"/>
            <a:ext cx="626745" cy="543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0"/>
          <p:cNvSpPr/>
          <p:nvPr/>
        </p:nvSpPr>
        <p:spPr>
          <a:xfrm>
            <a:off x="997268" y="5135245"/>
            <a:ext cx="626745" cy="543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984353" y="4864987"/>
            <a:ext cx="5268832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Potential Ratings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893069" y="5181274"/>
            <a:ext cx="7796220" cy="5457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are rated for AI potential as high, medium, or low. High potential tasks are ideal for AI implementation, while low potential tasks may require more human intervention.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0-d2nfa0h8bjvh7rlj0fl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1571625"/>
            <a:ext cx="12216130" cy="42252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2215" y="73899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That Drive AI Adoption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8" name="Image 1" descr="https://kimi-img.moonshot.cn/pub/slides/slides_tmpl/image/25-08-27-20:07:29-d2nfa098bjvh7rlj0fg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8-27-20:07:30-d2nfa0h8bjvh7rlj0fmg.png"/>
          <p:cNvPicPr>
            <a:picLocks noChangeAspect="1"/>
          </p:cNvPicPr>
          <p:nvPr/>
        </p:nvPicPr>
        <p:blipFill>
          <a:blip r:embed="rId5"/>
          <a:srcRect l="11" r="11"/>
          <a:stretch/>
        </p:blipFill>
        <p:spPr>
          <a:xfrm flipH="1">
            <a:off x="4409440" y="2213610"/>
            <a:ext cx="3202940" cy="294830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91515" y="2213610"/>
            <a:ext cx="3618865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Criteria for AI Adoption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680720" y="2571750"/>
            <a:ext cx="3140710" cy="2383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Repetitive tasks, pattern-heavy data analysis, and high alert volumes are key criteria driving AI adoption. These criteria help identify tasks where AI can provide significant improvements.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940675" y="2214880"/>
            <a:ext cx="36188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 Flags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8200390" y="2573020"/>
            <a:ext cx="3359150" cy="2635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 or more flags in these criteria classify a task as high AI potential. This helps prioritize tasks for AI implementation, ensuring efficient use of resources.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&amp; Intel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0-d2nfa0h8bjvh7rlj0g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1346200"/>
            <a:ext cx="12215495" cy="55346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0-d2nfa0h8bjvh7rlj0f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180" y="4042410"/>
            <a:ext cx="3895725" cy="6197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30-d2nfa0h8bjvh7rlj0f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" y="4133850"/>
            <a:ext cx="3895725" cy="61976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7:30-d2nfa0h8bjvh7rlj0f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90" y="1527810"/>
            <a:ext cx="3895725" cy="61976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20:07:30-d2nfa0h8bjvh7rlj0f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" y="1619250"/>
            <a:ext cx="3895725" cy="6197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961515" y="525145"/>
            <a:ext cx="7930515" cy="798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Correlates Logs at Speed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968375" y="1799590"/>
            <a:ext cx="3184525" cy="25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Correlation with AI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692150" y="2185035"/>
            <a:ext cx="45897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Splunk ML and Microsoft Sentinel AI automate log correlation, identifying anomalies and hidden threats. This reduces manual effort and speeds up threat detection.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960120" y="4326890"/>
            <a:ext cx="3184525" cy="25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 Prioritization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683895" y="4753610"/>
            <a:ext cx="458978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tools score events based on anomaly risk, helping hunters prioritize high-risk incidents. This ensures efficient use of time and resources.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7068820" y="1717675"/>
            <a:ext cx="3192780" cy="25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Manual Effort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724015" y="2136140"/>
            <a:ext cx="4589780" cy="1624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reduces the need for manual log diving, turning hours of work into minutes. Analysts can focus on validating findings and making critical decisions.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991985" y="4244975"/>
            <a:ext cx="3268980" cy="25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Maintaining Analyst Control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715760" y="4671695"/>
            <a:ext cx="45897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5252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Despite AI automation, analysts retain control over escalation decisions. This ensures that human judgment remains central to threat hunting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9-d2nfa098bjvh7rlj0fjg.jpeg"/>
          <p:cNvPicPr>
            <a:picLocks noChangeAspect="1"/>
          </p:cNvPicPr>
          <p:nvPr/>
        </p:nvPicPr>
        <p:blipFill>
          <a:blip r:embed="rId3">
            <a:alphaModFix amt="4000"/>
          </a:blip>
          <a:srcRect l="25713" t="28326" r="22397" b="2231"/>
          <a:stretch/>
        </p:blipFill>
        <p:spPr>
          <a:xfrm>
            <a:off x="-24130" y="0"/>
            <a:ext cx="1221613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f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00000">
            <a:off x="2216150" y="902335"/>
            <a:ext cx="4027170" cy="604456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9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1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7" name="Image 2" descr="https://kimi-img.moonshot.cn/pub/slides/slides_tmpl/image/25-08-27-20:07:29-d2nfa098bjvh7rlj0f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813560" y="672465"/>
            <a:ext cx="9859010" cy="1316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 Intel Auto-Enrichment</a:t>
            </a:r>
            <a:endParaRPr lang="en-US" sz="1600" dirty="0"/>
          </a:p>
        </p:txBody>
      </p:sp>
      <p:pic>
        <p:nvPicPr>
          <p:cNvPr id="19" name="Image 3" descr="https://kimi-img.moonshot.cn/pub/slides/slides_tmpl/image/25-08-27-20:07:29-d2nfa098bjvh7rlj0fi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730" y="2409825"/>
            <a:ext cx="3324860" cy="333121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985003" y="2767798"/>
            <a:ext cx="342138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Threat Intelligence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1813560" y="3221990"/>
            <a:ext cx="483235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Recorded Future and ThreatConnect AI automatically enrich internal IOCs with external threat intelligence, providing real-time alerts and actionable insights for threat hunters.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</Words>
  <Application>Microsoft Office PowerPoint</Application>
  <PresentationFormat>Widescreen</PresentationFormat>
  <Paragraphs>163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Threat Hunting Matrix</dc:title>
  <dc:subject>AI Threat Hunting Matrix</dc:subject>
  <dc:creator>Kimi</dc:creator>
  <cp:lastModifiedBy>Sean</cp:lastModifiedBy>
  <cp:revision>2</cp:revision>
  <dcterms:created xsi:type="dcterms:W3CDTF">2025-12-03T03:39:10Z</dcterms:created>
  <dcterms:modified xsi:type="dcterms:W3CDTF">2025-12-03T03:39:52Z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Threat Hunting Matrix","ContentProducer":"001191110108MACG2KBH8F10000","ProduceID":"d4nr0l72crec3seodq20","ReservedCode1":"","ContentPropagator":"001191110108MACG2KBH8F20000","PropagateID":"d4nr0l72crec3seodq20","ReservedCode2":""}</vt:lpwstr>
  </property>
</Properties>
</file>